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4a" ContentType="audi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63" r:id="rId4"/>
    <p:sldId id="264" r:id="rId5"/>
    <p:sldId id="258" r:id="rId6"/>
    <p:sldId id="261" r:id="rId7"/>
    <p:sldId id="265" r:id="rId8"/>
    <p:sldId id="270" r:id="rId9"/>
    <p:sldId id="259" r:id="rId10"/>
    <p:sldId id="260" r:id="rId11"/>
    <p:sldId id="262" r:id="rId12"/>
    <p:sldId id="266" r:id="rId13"/>
    <p:sldId id="267" r:id="rId14"/>
    <p:sldId id="269" r:id="rId1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5608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876"/>
    <p:restoredTop sz="93699"/>
  </p:normalViewPr>
  <p:slideViewPr>
    <p:cSldViewPr snapToGrid="0">
      <p:cViewPr varScale="1">
        <p:scale>
          <a:sx n="100" d="100"/>
          <a:sy n="100" d="100"/>
        </p:scale>
        <p:origin x="160" y="48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BFB70C-6FB8-B8D8-4230-112050FABF1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E3C5EC5-0355-3C1B-FCE2-A7D1FA115C9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25C6BE8-39CC-FC58-FFC0-3D173574E6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960B55-2572-BA40-8DB7-4BDBCB5081D3}" type="datetimeFigureOut">
              <a:rPr lang="en-US" smtClean="0"/>
              <a:t>6/19/26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6B3F5AE-DF48-8ADE-D70C-8A9A42F278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DA8D0DB-A506-B23A-90E0-511F3554FD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3786D3-1DDA-CD45-A36A-2064B31556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28711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A82FDF1-200C-FCC0-3182-3C1BFB979C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A45DEB3-FA05-AF33-8D94-0F299C19CE9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F184C4E-31D6-F125-EF00-1C6F28F0E3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960B55-2572-BA40-8DB7-4BDBCB5081D3}" type="datetimeFigureOut">
              <a:rPr lang="en-US" smtClean="0"/>
              <a:t>6/19/26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0047023-DF4E-9670-B3BC-841AFCF460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7D5B412-2D33-ABC7-F860-989FACB210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3786D3-1DDA-CD45-A36A-2064B31556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02214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804D0830-FDD6-96DA-130B-95D5D27E7DA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5E3D891-574A-50F9-93C4-C96BD33FF51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2AFAEDC-7D57-FE70-BE93-9469F8C5B1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960B55-2572-BA40-8DB7-4BDBCB5081D3}" type="datetimeFigureOut">
              <a:rPr lang="en-US" smtClean="0"/>
              <a:t>6/19/26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505218B-FF25-1920-A509-4BA3B18717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C55EA7D-B74F-9A8A-BAC0-A9AC979183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3786D3-1DDA-CD45-A36A-2064B31556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13755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64C60A-6522-AE24-B3CA-01FCA4144E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7D63CC0-BDDF-4EFA-D371-58D95224D20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0EF49DB-A23B-6C5C-4FFB-119C465E2F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960B55-2572-BA40-8DB7-4BDBCB5081D3}" type="datetimeFigureOut">
              <a:rPr lang="en-US" smtClean="0"/>
              <a:t>6/19/26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000852B-A32E-469A-FC6C-826FD0B889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7CBA871-0357-38A9-913A-F96C572C99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3786D3-1DDA-CD45-A36A-2064B31556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18800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E041EF-2B61-F2E4-1925-F2E6C906E0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835151C-1115-1053-17CE-27EC7D141A9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F169260-9509-89CC-2BEF-C07DF44440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960B55-2572-BA40-8DB7-4BDBCB5081D3}" type="datetimeFigureOut">
              <a:rPr lang="en-US" smtClean="0"/>
              <a:t>6/19/26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CAADA93-7346-80BF-13DA-671B1AB633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B00E5F6-E1DE-0515-EA7E-52650E3BEB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3786D3-1DDA-CD45-A36A-2064B31556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44587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D95C1E-6648-2BF2-EC1F-FC8788A9EE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A842D5-CCA6-60F3-B257-F1054094C09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6B211C9-DC77-88D2-FE76-E0EB724C87C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3C0F787-DAAB-D355-AE80-B055E26588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960B55-2572-BA40-8DB7-4BDBCB5081D3}" type="datetimeFigureOut">
              <a:rPr lang="en-US" smtClean="0"/>
              <a:t>6/19/26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D263196-8FAA-B39D-1335-7DD01BD8EB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870EDE3-5160-A107-8560-3A0D99CE20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3786D3-1DDA-CD45-A36A-2064B31556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73157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CE0FC5-A1F0-6406-7E79-345207C69F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DD33D22-4C7F-C1CA-F9B9-4703C046B77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8148A00-DC58-0419-89EA-82A52EAB5D9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8ED2E65-E143-68B7-B25B-94EE4051AEF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B7536FD-A0D8-5887-E969-AB241365DC8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21057F6-C624-F6D4-9974-0AA915EBCA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960B55-2572-BA40-8DB7-4BDBCB5081D3}" type="datetimeFigureOut">
              <a:rPr lang="en-US" smtClean="0"/>
              <a:t>6/19/26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8E3BC2A-C624-A2E7-68FE-B0E3EBD20E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25E7DB8-07A4-7601-FFA5-36326B8DA6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3786D3-1DDA-CD45-A36A-2064B31556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5970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890A5E-5AF4-5B57-4F7E-1F2A720B51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FD59DE1-B853-205D-28AC-B085A7C69A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960B55-2572-BA40-8DB7-4BDBCB5081D3}" type="datetimeFigureOut">
              <a:rPr lang="en-US" smtClean="0"/>
              <a:t>6/19/26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C21EE64-093E-E756-26C4-3FC249DAB1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64A3A8E-8602-92C4-FBF5-7A93606F14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3786D3-1DDA-CD45-A36A-2064B31556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01296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19FCDED-11AA-1BD2-7F82-12CFD8B761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960B55-2572-BA40-8DB7-4BDBCB5081D3}" type="datetimeFigureOut">
              <a:rPr lang="en-US" smtClean="0"/>
              <a:t>6/19/26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F43B301-2AE3-A9E2-9DCD-0A05D18D94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D2E94B2-518B-E297-54CB-4F03842C8E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3786D3-1DDA-CD45-A36A-2064B31556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49915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91ACBD-BB3A-7D34-121F-461EF884ED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CD31F16-C453-FC7F-3120-F7E6A18D51D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8011205-099D-54FF-A7FB-09C2A177EEC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37EC0D3-7C4E-1A9B-4E0B-E166643FF2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960B55-2572-BA40-8DB7-4BDBCB5081D3}" type="datetimeFigureOut">
              <a:rPr lang="en-US" smtClean="0"/>
              <a:t>6/19/26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E82C33E-8841-8717-DF48-F0090D771E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3A2A8BC-9465-7432-EECF-F0426AE4C8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3786D3-1DDA-CD45-A36A-2064B31556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3979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30B19B-C8AC-AC1C-2D1B-3E80B99A07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A820D77-5C44-2E50-4A5D-B51CED5A8DE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3E540EC-472A-E412-FA39-5F56781EF3D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DB006E4-8328-14D7-8DD1-E285F3655F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960B55-2572-BA40-8DB7-4BDBCB5081D3}" type="datetimeFigureOut">
              <a:rPr lang="en-US" smtClean="0"/>
              <a:t>6/19/26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4F8A0F7-8106-38A9-1040-F2A8B9F7EE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D6F8C7B-3D0C-21E4-E63D-A583267D0F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3786D3-1DDA-CD45-A36A-2064B31556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24597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2928797-84BB-7523-A1ED-973C653640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D786120-9D08-A4EE-F8F1-0084F71EE3F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3EA58D2-0013-2239-275A-EED34007665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8F960B55-2572-BA40-8DB7-4BDBCB5081D3}" type="datetimeFigureOut">
              <a:rPr lang="en-US" smtClean="0"/>
              <a:t>6/19/26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3B153FB-BDB8-9E2A-EBE6-30006FE3475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49F9861-E3FE-079A-6959-066CCDF5A9F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C63786D3-1DDA-CD45-A36A-2064B31556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15035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4.png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6" Type="http://schemas.openxmlformats.org/officeDocument/2006/relationships/image" Target="../media/image3.jpeg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1.m4a"/><Relationship Id="rId1" Type="http://schemas.microsoft.com/office/2007/relationships/media" Target="../media/media11.m4a"/><Relationship Id="rId5" Type="http://schemas.openxmlformats.org/officeDocument/2006/relationships/image" Target="../media/image3.jpeg"/><Relationship Id="rId4" Type="http://schemas.openxmlformats.org/officeDocument/2006/relationships/image" Target="../media/image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2.m4a"/><Relationship Id="rId1" Type="http://schemas.microsoft.com/office/2007/relationships/media" Target="../media/media12.m4a"/><Relationship Id="rId5" Type="http://schemas.openxmlformats.org/officeDocument/2006/relationships/image" Target="../media/image3.jpeg"/><Relationship Id="rId4" Type="http://schemas.openxmlformats.org/officeDocument/2006/relationships/image" Target="../media/image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hyperlink" Target="https://play.google.com/store/apps/details?id=com.esightcorp.eSight" TargetMode="External"/><Relationship Id="rId2" Type="http://schemas.openxmlformats.org/officeDocument/2006/relationships/audio" Target="../media/media13.m4a"/><Relationship Id="rId1" Type="http://schemas.microsoft.com/office/2007/relationships/media" Target="../media/media13.m4a"/><Relationship Id="rId6" Type="http://schemas.openxmlformats.org/officeDocument/2006/relationships/hyperlink" Target="https://apps.apple.com/us/app/esight-compamion/id6480528386" TargetMode="External"/><Relationship Id="rId5" Type="http://schemas.openxmlformats.org/officeDocument/2006/relationships/image" Target="../media/image3.jpeg"/><Relationship Id="rId4" Type="http://schemas.openxmlformats.org/officeDocument/2006/relationships/image" Target="../media/image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6.jpg"/><Relationship Id="rId2" Type="http://schemas.openxmlformats.org/officeDocument/2006/relationships/audio" Target="../media/media14.m4a"/><Relationship Id="rId1" Type="http://schemas.microsoft.com/office/2007/relationships/media" Target="../media/media14.m4a"/><Relationship Id="rId6" Type="http://schemas.openxmlformats.org/officeDocument/2006/relationships/hyperlink" Target="https://www.esighteyewear.com/esight-go-software-updates/" TargetMode="External"/><Relationship Id="rId5" Type="http://schemas.openxmlformats.org/officeDocument/2006/relationships/image" Target="../media/image3.jpeg"/><Relationship Id="rId4" Type="http://schemas.openxmlformats.org/officeDocument/2006/relationships/image" Target="../media/image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5.m4a"/><Relationship Id="rId1" Type="http://schemas.microsoft.com/office/2007/relationships/media" Target="../media/media15.m4a"/><Relationship Id="rId5" Type="http://schemas.openxmlformats.org/officeDocument/2006/relationships/image" Target="../media/image3.jpe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4a"/><Relationship Id="rId1" Type="http://schemas.microsoft.com/office/2007/relationships/media" Target="../media/media2.m4a"/><Relationship Id="rId5" Type="http://schemas.openxmlformats.org/officeDocument/2006/relationships/image" Target="../media/image3.jpeg"/><Relationship Id="rId4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3.m4a"/><Relationship Id="rId1" Type="http://schemas.microsoft.com/office/2007/relationships/media" Target="../media/media3.m4a"/><Relationship Id="rId5" Type="http://schemas.openxmlformats.org/officeDocument/2006/relationships/image" Target="../media/image3.jpeg"/><Relationship Id="rId4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4.m4a"/><Relationship Id="rId1" Type="http://schemas.microsoft.com/office/2007/relationships/media" Target="../media/media4.m4a"/><Relationship Id="rId5" Type="http://schemas.openxmlformats.org/officeDocument/2006/relationships/image" Target="../media/image3.jpeg"/><Relationship Id="rId4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5.m4a"/><Relationship Id="rId1" Type="http://schemas.microsoft.com/office/2007/relationships/media" Target="../media/media5.m4a"/><Relationship Id="rId5" Type="http://schemas.openxmlformats.org/officeDocument/2006/relationships/image" Target="../media/image3.jpeg"/><Relationship Id="rId4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hyperlink" Target="http://www.esighteyewear.com/esight-go-support" TargetMode="External"/><Relationship Id="rId3" Type="http://schemas.microsoft.com/office/2007/relationships/media" Target="../media/media7.m4a"/><Relationship Id="rId7" Type="http://schemas.openxmlformats.org/officeDocument/2006/relationships/image" Target="../media/image3.jpeg"/><Relationship Id="rId2" Type="http://schemas.openxmlformats.org/officeDocument/2006/relationships/audio" Target="../media/media6.m4a"/><Relationship Id="rId1" Type="http://schemas.microsoft.com/office/2007/relationships/media" Target="../media/media6.m4a"/><Relationship Id="rId6" Type="http://schemas.openxmlformats.org/officeDocument/2006/relationships/image" Target="../media/image1.png"/><Relationship Id="rId5" Type="http://schemas.openxmlformats.org/officeDocument/2006/relationships/slideLayout" Target="../slideLayouts/slideLayout2.xml"/><Relationship Id="rId4" Type="http://schemas.openxmlformats.org/officeDocument/2006/relationships/audio" Target="../media/media7.m4a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8.m4a"/><Relationship Id="rId1" Type="http://schemas.microsoft.com/office/2007/relationships/media" Target="../media/media8.m4a"/><Relationship Id="rId5" Type="http://schemas.openxmlformats.org/officeDocument/2006/relationships/image" Target="../media/image3.jpeg"/><Relationship Id="rId4" Type="http://schemas.openxmlformats.org/officeDocument/2006/relationships/image" Target="../media/image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9.m4a"/><Relationship Id="rId1" Type="http://schemas.microsoft.com/office/2007/relationships/media" Target="../media/media9.m4a"/><Relationship Id="rId5" Type="http://schemas.openxmlformats.org/officeDocument/2006/relationships/image" Target="../media/image3.jpeg"/><Relationship Id="rId4" Type="http://schemas.openxmlformats.org/officeDocument/2006/relationships/image" Target="../media/image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0.m4a"/><Relationship Id="rId1" Type="http://schemas.microsoft.com/office/2007/relationships/media" Target="../media/media10.m4a"/><Relationship Id="rId5" Type="http://schemas.openxmlformats.org/officeDocument/2006/relationships/image" Target="../media/image3.jpeg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Audio Recording Jul 24, 2025 at 9:34:05 AM">
            <a:hlinkClick r:id="" action="ppaction://media"/>
            <a:extLst>
              <a:ext uri="{FF2B5EF4-FFF2-40B4-BE49-F238E27FC236}">
                <a16:creationId xmlns:a16="http://schemas.microsoft.com/office/drawing/2014/main" id="{C9AB4CEF-F9F3-099F-EFA7-44D9B3AD195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0909346" y="282036"/>
            <a:ext cx="812800" cy="812800"/>
          </a:xfrm>
          <a:prstGeom prst="rect">
            <a:avLst/>
          </a:prstGeom>
        </p:spPr>
      </p:pic>
      <p:pic>
        <p:nvPicPr>
          <p:cNvPr id="15" name="Picture 14" descr="A black background with dots&#10;&#10;AI-generated content may be incorrect.">
            <a:extLst>
              <a:ext uri="{FF2B5EF4-FFF2-40B4-BE49-F238E27FC236}">
                <a16:creationId xmlns:a16="http://schemas.microsoft.com/office/drawing/2014/main" id="{B4F22417-1C27-1582-9404-863CE626B29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525005"/>
            <a:ext cx="12218258" cy="7013341"/>
          </a:xfrm>
          <a:prstGeom prst="rect">
            <a:avLst/>
          </a:prstGeom>
        </p:spPr>
      </p:pic>
      <p:pic>
        <p:nvPicPr>
          <p:cNvPr id="9" name="Picture 8" descr="A blue and black background&#10;&#10;AI-generated content may be incorrect.">
            <a:extLst>
              <a:ext uri="{FF2B5EF4-FFF2-40B4-BE49-F238E27FC236}">
                <a16:creationId xmlns:a16="http://schemas.microsoft.com/office/drawing/2014/main" id="{C59D3044-22AB-4B0B-9C33-7FA81726FDFE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l="215" t="40881" r="-215" b="27811"/>
          <a:stretch/>
        </p:blipFill>
        <p:spPr>
          <a:xfrm>
            <a:off x="-26258" y="0"/>
            <a:ext cx="12218258" cy="306357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9C88CE0-E3C4-B88B-4EFF-FE4F0F8D3CA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3377" y="49644"/>
            <a:ext cx="9806116" cy="1655762"/>
          </a:xfrm>
        </p:spPr>
        <p:txBody>
          <a:bodyPr>
            <a:normAutofit/>
          </a:bodyPr>
          <a:lstStyle/>
          <a:p>
            <a:pPr algn="l"/>
            <a:r>
              <a:rPr lang="en-US" sz="7400" dirty="0">
                <a:solidFill>
                  <a:schemeClr val="bg1"/>
                </a:solidFill>
                <a:latin typeface="Bicyclette" pitchFamily="2" charset="77"/>
                <a:ea typeface="Bicyclette" pitchFamily="2" charset="77"/>
              </a:rPr>
              <a:t>eSight Go</a:t>
            </a:r>
            <a:endParaRPr lang="en-US" sz="7400" baseline="30000" dirty="0">
              <a:solidFill>
                <a:schemeClr val="bg1"/>
              </a:solidFill>
              <a:latin typeface="Bicyclette" pitchFamily="2" charset="77"/>
              <a:ea typeface="Bicyclette" pitchFamily="2" charset="77"/>
            </a:endParaRPr>
          </a:p>
        </p:txBody>
      </p:sp>
      <p:pic>
        <p:nvPicPr>
          <p:cNvPr id="7" name="Picture 6" descr="A close-up of a smart glasses&#10;&#10;AI-generated content may be incorrect.">
            <a:extLst>
              <a:ext uri="{FF2B5EF4-FFF2-40B4-BE49-F238E27FC236}">
                <a16:creationId xmlns:a16="http://schemas.microsoft.com/office/drawing/2014/main" id="{28899B5E-90B7-C358-E234-264E32209F3F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377315">
            <a:off x="4244126" y="1183351"/>
            <a:ext cx="7780413" cy="4365901"/>
          </a:xfrm>
          <a:prstGeom prst="rect">
            <a:avLst/>
          </a:prstGeom>
        </p:spPr>
      </p:pic>
      <p:pic>
        <p:nvPicPr>
          <p:cNvPr id="11" name="Picture 10" descr="A black and orange logo&#10;&#10;AI-generated content may be incorrect.">
            <a:extLst>
              <a:ext uri="{FF2B5EF4-FFF2-40B4-BE49-F238E27FC236}">
                <a16:creationId xmlns:a16="http://schemas.microsoft.com/office/drawing/2014/main" id="{4A2093AB-8241-F91D-D77A-CA77E0A3E1EE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713626" y="5564240"/>
            <a:ext cx="2062867" cy="1011724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97E7CB4F-2F80-D045-7129-ACD6CD52CC80}"/>
              </a:ext>
            </a:extLst>
          </p:cNvPr>
          <p:cNvSpPr txBox="1"/>
          <p:nvPr/>
        </p:nvSpPr>
        <p:spPr>
          <a:xfrm>
            <a:off x="4575220" y="677128"/>
            <a:ext cx="38824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aseline="30000" dirty="0">
                <a:solidFill>
                  <a:schemeClr val="bg1"/>
                </a:solidFill>
                <a:latin typeface="Bicyclette" pitchFamily="2" charset="77"/>
                <a:ea typeface="Bicyclette" pitchFamily="2" charset="77"/>
              </a:rPr>
              <a:t>TM</a:t>
            </a:r>
            <a:endParaRPr lang="en-US" sz="1600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9BE4DEA-000D-DFD8-3C5E-9B47F633ADC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33377" y="4505491"/>
            <a:ext cx="7694991" cy="1655762"/>
          </a:xfrm>
        </p:spPr>
        <p:txBody>
          <a:bodyPr>
            <a:noAutofit/>
          </a:bodyPr>
          <a:lstStyle/>
          <a:p>
            <a:pPr algn="l">
              <a:lnSpc>
                <a:spcPts val="5980"/>
              </a:lnSpc>
            </a:pPr>
            <a:r>
              <a:rPr lang="en-US" sz="4400" dirty="0"/>
              <a:t>Updating your </a:t>
            </a:r>
            <a:br>
              <a:rPr lang="en-US" sz="4400" dirty="0"/>
            </a:br>
            <a:r>
              <a:rPr lang="en-US" sz="4400" dirty="0"/>
              <a:t>Software to Version 5.3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6E3D00AC-5ACC-F1F5-1CB1-D9E62D235147}"/>
              </a:ext>
            </a:extLst>
          </p:cNvPr>
          <p:cNvSpPr txBox="1"/>
          <p:nvPr/>
        </p:nvSpPr>
        <p:spPr>
          <a:xfrm>
            <a:off x="682551" y="1613933"/>
            <a:ext cx="428718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chemeClr val="bg1"/>
                </a:solidFill>
                <a:latin typeface="Bicyclette" pitchFamily="2" charset="77"/>
                <a:ea typeface="Bicyclette" pitchFamily="2" charset="77"/>
              </a:rPr>
              <a:t>See New Possibilities</a:t>
            </a:r>
          </a:p>
        </p:txBody>
      </p:sp>
    </p:spTree>
    <p:extLst>
      <p:ext uri="{BB962C8B-B14F-4D97-AF65-F5344CB8AC3E}">
        <p14:creationId xmlns:p14="http://schemas.microsoft.com/office/powerpoint/2010/main" val="22656394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308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FF00FE7-8BC6-4CA1-D1AA-A9AE070D483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udio Recording Feb 3, 2025 at 4:43:30 PM">
            <a:hlinkClick r:id="" action="ppaction://media"/>
            <a:extLst>
              <a:ext uri="{FF2B5EF4-FFF2-40B4-BE49-F238E27FC236}">
                <a16:creationId xmlns:a16="http://schemas.microsoft.com/office/drawing/2014/main" id="{174AEB6C-5B05-5983-F6DD-493846FEC63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0947400" y="181378"/>
            <a:ext cx="812800" cy="812800"/>
          </a:xfrm>
          <a:prstGeom prst="rect">
            <a:avLst/>
          </a:prstGeom>
        </p:spPr>
      </p:pic>
      <p:pic>
        <p:nvPicPr>
          <p:cNvPr id="5" name="Picture 4" descr="A blue and black background&#10;&#10;AI-generated content may be incorrect.">
            <a:extLst>
              <a:ext uri="{FF2B5EF4-FFF2-40B4-BE49-F238E27FC236}">
                <a16:creationId xmlns:a16="http://schemas.microsoft.com/office/drawing/2014/main" id="{3901368F-9A44-44C7-229F-C4B812CBAEE0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t="52140" b="30947"/>
          <a:stretch/>
        </p:blipFill>
        <p:spPr>
          <a:xfrm>
            <a:off x="0" y="0"/>
            <a:ext cx="12192000" cy="1463676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ABF7548-C8B5-B709-D12A-9DCD34E20A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bg1"/>
                </a:solidFill>
              </a:rPr>
              <a:t>eSight Go Software Update – Instructions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12EF32D-8975-7A81-E79C-876B835871B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779308"/>
            <a:ext cx="9859027" cy="4351338"/>
          </a:xfrm>
        </p:spPr>
        <p:txBody>
          <a:bodyPr>
            <a:noAutofit/>
          </a:bodyPr>
          <a:lstStyle/>
          <a:p>
            <a:pPr marL="514350" marR="0" lvl="0" indent="-514350">
              <a:lnSpc>
                <a:spcPct val="150000"/>
              </a:lnSpc>
              <a:buFont typeface="+mj-lt"/>
              <a:buAutoNum type="arabicPeriod" startAt="4"/>
            </a:pPr>
            <a:r>
              <a:rPr lang="en-US" b="1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Complete the update process.</a:t>
            </a:r>
            <a:endParaRPr lang="en-US" b="1" kern="100" dirty="0"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lvl="1">
              <a:lnSpc>
                <a:spcPct val="150000"/>
              </a:lnSpc>
            </a:pPr>
            <a:r>
              <a:rPr lang="en-US" sz="2800" kern="10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You </a:t>
            </a:r>
            <a:r>
              <a:rPr lang="en-US" sz="28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will notice a spinning icon on the top left inside lens of your device while the update is in process. </a:t>
            </a:r>
          </a:p>
          <a:p>
            <a:pPr lvl="1">
              <a:lnSpc>
                <a:spcPct val="150000"/>
              </a:lnSpc>
            </a:pPr>
            <a:r>
              <a:rPr lang="en-US" sz="28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A notice will appear letting you know the update was successful.</a:t>
            </a:r>
          </a:p>
          <a:p>
            <a:pPr>
              <a:lnSpc>
                <a:spcPct val="150000"/>
              </a:lnSpc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83935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148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7AF78FF-48E7-B84B-B478-73B280652F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Audio Recording Feb 3, 2025 at 4:50:53 PM">
            <a:hlinkClick r:id="" action="ppaction://media"/>
            <a:extLst>
              <a:ext uri="{FF2B5EF4-FFF2-40B4-BE49-F238E27FC236}">
                <a16:creationId xmlns:a16="http://schemas.microsoft.com/office/drawing/2014/main" id="{F7C78571-27A7-4CEF-4C12-88A046CE378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235960" y="211358"/>
            <a:ext cx="812800" cy="812800"/>
          </a:xfrm>
          <a:prstGeom prst="rect">
            <a:avLst/>
          </a:prstGeom>
        </p:spPr>
      </p:pic>
      <p:pic>
        <p:nvPicPr>
          <p:cNvPr id="4" name="Picture 3" descr="A blue and black background&#10;&#10;AI-generated content may be incorrect.">
            <a:extLst>
              <a:ext uri="{FF2B5EF4-FFF2-40B4-BE49-F238E27FC236}">
                <a16:creationId xmlns:a16="http://schemas.microsoft.com/office/drawing/2014/main" id="{E4A9CA59-39A9-1905-8E7D-986F71B16596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t="52140" b="30947"/>
          <a:stretch/>
        </p:blipFill>
        <p:spPr>
          <a:xfrm>
            <a:off x="0" y="0"/>
            <a:ext cx="12192000" cy="1463676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2B4B59E-4791-E365-807A-D54AF5B33E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bg1"/>
                </a:solidFill>
              </a:rPr>
              <a:t>eSight Go Software Update – Troubleshooting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8738DA8-03CC-FFF7-38DC-EE8341DADC6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754483"/>
            <a:ext cx="10134601" cy="4461223"/>
          </a:xfrm>
        </p:spPr>
        <p:txBody>
          <a:bodyPr>
            <a:noAutofit/>
          </a:bodyPr>
          <a:lstStyle/>
          <a:p>
            <a:pPr marL="0" marR="0" lvl="0" indent="0">
              <a:lnSpc>
                <a:spcPct val="150000"/>
              </a:lnSpc>
              <a:buNone/>
            </a:pPr>
            <a:r>
              <a:rPr lang="en-US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Here </a:t>
            </a:r>
            <a:r>
              <a:rPr lang="en-US" kern="100" dirty="0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are a few </a:t>
            </a:r>
            <a:r>
              <a:rPr lang="en-US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steps to try if you have problems:</a:t>
            </a:r>
            <a:endParaRPr lang="en-US" kern="100" dirty="0"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342900" marR="0" lvl="0" indent="-342900">
              <a:lnSpc>
                <a:spcPct val="150000"/>
              </a:lnSpc>
              <a:buFont typeface="Symbol" pitchFamily="2" charset="2"/>
              <a:buChar char=""/>
            </a:pPr>
            <a:r>
              <a:rPr lang="en-US" b="1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Step 1: Restart your device.</a:t>
            </a:r>
            <a:br>
              <a:rPr lang="en-US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</a:br>
            <a:r>
              <a:rPr lang="en-US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Turn off your eSight Go and power it back on.</a:t>
            </a:r>
          </a:p>
          <a:p>
            <a:pPr marL="342900" marR="0" lvl="0" indent="-342900">
              <a:lnSpc>
                <a:spcPct val="150000"/>
              </a:lnSpc>
              <a:buFont typeface="Symbol" pitchFamily="2" charset="2"/>
              <a:buChar char=""/>
            </a:pPr>
            <a:r>
              <a:rPr lang="en-US" b="1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Step 2: Next, manually retry the update.</a:t>
            </a:r>
            <a:r>
              <a:rPr lang="en-US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br>
              <a:rPr lang="en-US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</a:br>
            <a:r>
              <a:rPr lang="en-US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On your eSight Go device, go to </a:t>
            </a:r>
            <a:r>
              <a:rPr lang="en-US" b="1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Settings &gt; Support &gt; Check for Updates</a:t>
            </a:r>
            <a:r>
              <a:rPr lang="en-US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to manually start the download again.</a:t>
            </a:r>
          </a:p>
          <a:p>
            <a:pPr>
              <a:lnSpc>
                <a:spcPct val="150000"/>
              </a:lnSpc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558662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2572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AD1340-8CDE-70AC-6D5F-3BF9AE07598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Audio Recording Feb 3, 2025 at 5:31:22 PM">
            <a:hlinkClick r:id="" action="ppaction://media"/>
            <a:extLst>
              <a:ext uri="{FF2B5EF4-FFF2-40B4-BE49-F238E27FC236}">
                <a16:creationId xmlns:a16="http://schemas.microsoft.com/office/drawing/2014/main" id="{39A1CA54-00B5-F11E-3575-0C88EC946BF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036595" y="196368"/>
            <a:ext cx="812800" cy="812800"/>
          </a:xfrm>
          <a:prstGeom prst="rect">
            <a:avLst/>
          </a:prstGeom>
        </p:spPr>
      </p:pic>
      <p:pic>
        <p:nvPicPr>
          <p:cNvPr id="4" name="Picture 3" descr="A blue and black background&#10;&#10;AI-generated content may be incorrect.">
            <a:extLst>
              <a:ext uri="{FF2B5EF4-FFF2-40B4-BE49-F238E27FC236}">
                <a16:creationId xmlns:a16="http://schemas.microsoft.com/office/drawing/2014/main" id="{C4EA9970-D3B1-1B1E-DD3B-A1BA6EBD48EE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t="52140" b="30947"/>
          <a:stretch/>
        </p:blipFill>
        <p:spPr>
          <a:xfrm>
            <a:off x="0" y="0"/>
            <a:ext cx="12192000" cy="1463676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2C4614B-66E5-F510-C654-4F9D202764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bg1"/>
                </a:solidFill>
              </a:rPr>
              <a:t>eSight Go – Companion App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7AD4DCB-D810-3FB5-726A-08B43450E75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839543"/>
            <a:ext cx="10198396" cy="4461223"/>
          </a:xfrm>
        </p:spPr>
        <p:txBody>
          <a:bodyPr>
            <a:noAutofit/>
          </a:bodyPr>
          <a:lstStyle/>
          <a:p>
            <a:pPr marL="0" marR="0" indent="0">
              <a:lnSpc>
                <a:spcPct val="150000"/>
              </a:lnSpc>
              <a:buNone/>
            </a:pPr>
            <a:r>
              <a:rPr lang="en-US" kern="100" dirty="0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Be sure to update the </a:t>
            </a:r>
            <a:r>
              <a:rPr lang="en-US" b="1" kern="100" dirty="0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eSight Go Companion App</a:t>
            </a:r>
            <a:r>
              <a:rPr lang="en-US" kern="100" dirty="0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for additional features like screensharing, </a:t>
            </a:r>
            <a:r>
              <a:rPr lang="en-US" kern="100" dirty="0" err="1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eRemote</a:t>
            </a:r>
            <a:r>
              <a:rPr lang="en-US" kern="100" dirty="0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and more. </a:t>
            </a:r>
            <a:endParaRPr lang="en-US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514350" indent="-514350">
              <a:lnSpc>
                <a:spcPct val="150000"/>
              </a:lnSpc>
              <a:buFont typeface="+mj-lt"/>
              <a:buAutoNum type="arabicPeriod"/>
            </a:pPr>
            <a:r>
              <a:rPr lang="en-US" kern="100" dirty="0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O</a:t>
            </a:r>
            <a:r>
              <a:rPr lang="en-US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pen the </a:t>
            </a:r>
            <a:r>
              <a:rPr lang="en-US" b="1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  <a:hlinkClick r:id="rId6"/>
              </a:rPr>
              <a:t>App store </a:t>
            </a:r>
            <a:r>
              <a:rPr lang="en-US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or </a:t>
            </a:r>
            <a:r>
              <a:rPr lang="en-US" b="1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  <a:hlinkClick r:id="rId7"/>
              </a:rPr>
              <a:t>Google Play </a:t>
            </a:r>
            <a:r>
              <a:rPr lang="en-US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on your mobil</a:t>
            </a:r>
            <a:r>
              <a:rPr lang="en-US" kern="100" dirty="0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e phone.</a:t>
            </a:r>
            <a:r>
              <a:rPr lang="en-US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</a:p>
          <a:p>
            <a:pPr marL="514350" indent="-514350">
              <a:lnSpc>
                <a:spcPct val="150000"/>
              </a:lnSpc>
              <a:buFont typeface="+mj-lt"/>
              <a:buAutoNum type="arabicPeriod"/>
            </a:pPr>
            <a:r>
              <a:rPr lang="en-US" kern="100" dirty="0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S</a:t>
            </a:r>
            <a:r>
              <a:rPr lang="en-US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earch for </a:t>
            </a:r>
            <a:r>
              <a:rPr lang="en-US" i="1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“eSight Go Companion App”</a:t>
            </a:r>
            <a:r>
              <a:rPr lang="en-US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en-US" kern="100" dirty="0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and follow the instructions to </a:t>
            </a:r>
            <a:r>
              <a:rPr lang="en-US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update the app.</a:t>
            </a:r>
          </a:p>
        </p:txBody>
      </p:sp>
    </p:spTree>
    <p:extLst>
      <p:ext uri="{BB962C8B-B14F-4D97-AF65-F5344CB8AC3E}">
        <p14:creationId xmlns:p14="http://schemas.microsoft.com/office/powerpoint/2010/main" val="31568562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5916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C1DF721-43B6-0209-ACDA-C532126CA80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Audio Recording Jul 24, 2025 at 10:13:24 AM">
            <a:hlinkClick r:id="" action="ppaction://media"/>
            <a:extLst>
              <a:ext uri="{FF2B5EF4-FFF2-40B4-BE49-F238E27FC236}">
                <a16:creationId xmlns:a16="http://schemas.microsoft.com/office/drawing/2014/main" id="{680E5F3A-0466-1A48-A1BD-B497565FE2F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0960100" y="182892"/>
            <a:ext cx="812800" cy="812800"/>
          </a:xfrm>
          <a:prstGeom prst="rect">
            <a:avLst/>
          </a:prstGeom>
        </p:spPr>
      </p:pic>
      <p:pic>
        <p:nvPicPr>
          <p:cNvPr id="4" name="Picture 3" descr="A blue and black background&#10;&#10;AI-generated content may be incorrect.">
            <a:extLst>
              <a:ext uri="{FF2B5EF4-FFF2-40B4-BE49-F238E27FC236}">
                <a16:creationId xmlns:a16="http://schemas.microsoft.com/office/drawing/2014/main" id="{6F15B85F-AAE6-5BDB-D0D6-CEAED7F7F044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t="52140" b="30947"/>
          <a:stretch/>
        </p:blipFill>
        <p:spPr>
          <a:xfrm>
            <a:off x="0" y="0"/>
            <a:ext cx="12192000" cy="1463676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1A9F9E4-E28F-D12D-60F4-770149AD5F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bg1"/>
                </a:solidFill>
              </a:rPr>
              <a:t>eSight Go 5.3 Update – New Features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E60F821-436D-7912-17B8-F87B1C7E598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1838"/>
            <a:ext cx="10515600" cy="4351338"/>
          </a:xfrm>
        </p:spPr>
        <p:txBody>
          <a:bodyPr>
            <a:no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en-US" kern="100" dirty="0">
                <a:latin typeface="Aptos" panose="020B00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Scan this QR code or visit </a:t>
            </a:r>
            <a:r>
              <a:rPr lang="en-US" kern="100" dirty="0">
                <a:latin typeface="Aptos" panose="020B00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  <a:hlinkClick r:id="rId6"/>
              </a:rPr>
              <a:t>https://www.esighteyewear.com/esight-go-software-updates/</a:t>
            </a:r>
            <a:r>
              <a:rPr lang="en-US" kern="100" dirty="0">
                <a:latin typeface="Aptos" panose="020B00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for instructions on how to use 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US" kern="100" dirty="0">
                <a:latin typeface="Aptos" panose="020B00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the new features included in this software update, 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US" kern="100" dirty="0">
                <a:latin typeface="Aptos" panose="020B00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including manual exposure control and quick zoom.</a:t>
            </a:r>
            <a:endParaRPr lang="en-US" kern="100" dirty="0">
              <a:effectLst/>
              <a:latin typeface="Aptos" panose="020B00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Picture 6" descr="A qr code with a white background&#10;&#10;AI-generated content may be incorrect.">
            <a:extLst>
              <a:ext uri="{FF2B5EF4-FFF2-40B4-BE49-F238E27FC236}">
                <a16:creationId xmlns:a16="http://schemas.microsoft.com/office/drawing/2014/main" id="{8588BBF7-0876-1659-ECF1-FD1DB6B41C0F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199215" y="3295186"/>
            <a:ext cx="2662895" cy="26628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38552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73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AC10FBE-DA1B-6396-DF3C-E0243DD9BC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Audio Recording Feb 3, 2025 at 4:57:47 PM">
            <a:hlinkClick r:id="" action="ppaction://media"/>
            <a:extLst>
              <a:ext uri="{FF2B5EF4-FFF2-40B4-BE49-F238E27FC236}">
                <a16:creationId xmlns:a16="http://schemas.microsoft.com/office/drawing/2014/main" id="{56C1FB0D-83D6-F3CD-1F71-FD0554413C4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0960100" y="215106"/>
            <a:ext cx="812800" cy="812800"/>
          </a:xfrm>
          <a:prstGeom prst="rect">
            <a:avLst/>
          </a:prstGeom>
        </p:spPr>
      </p:pic>
      <p:pic>
        <p:nvPicPr>
          <p:cNvPr id="4" name="Picture 3" descr="A blue and black background&#10;&#10;AI-generated content may be incorrect.">
            <a:extLst>
              <a:ext uri="{FF2B5EF4-FFF2-40B4-BE49-F238E27FC236}">
                <a16:creationId xmlns:a16="http://schemas.microsoft.com/office/drawing/2014/main" id="{DE73923C-D537-B744-2808-A5F62072B328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t="52140" b="30947"/>
          <a:stretch/>
        </p:blipFill>
        <p:spPr>
          <a:xfrm>
            <a:off x="0" y="0"/>
            <a:ext cx="12192000" cy="1463676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3BE71A9-1B0D-A45A-771B-D0650D7A76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bg1"/>
                </a:solidFill>
              </a:rPr>
              <a:t>eSight Customer Service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4B4C794-BE9C-BFBF-C27B-E93C95E3454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1838"/>
            <a:ext cx="10515600" cy="4351338"/>
          </a:xfrm>
        </p:spPr>
        <p:txBody>
          <a:bodyPr>
            <a:no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en-US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Please call us </a:t>
            </a:r>
            <a:r>
              <a:rPr lang="en-US" kern="100" dirty="0">
                <a:effectLst/>
                <a:latin typeface="Aptos" panose="020B00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if you have </a:t>
            </a:r>
            <a:r>
              <a:rPr lang="en-US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questions or issues. We’re available Monday through Friday, 8 a.m. to 5 p.m. (EST) </a:t>
            </a:r>
            <a:endParaRPr lang="en-US" b="1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0" indent="0" algn="ctr">
              <a:lnSpc>
                <a:spcPct val="150000"/>
              </a:lnSpc>
              <a:spcBef>
                <a:spcPts val="2200"/>
              </a:spcBef>
              <a:buNone/>
            </a:pPr>
            <a:r>
              <a:rPr lang="en-US" sz="3600" b="1" kern="100" dirty="0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eSight Customer Service</a:t>
            </a:r>
            <a:endParaRPr lang="en-US" sz="3600" b="1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0" marR="0" indent="0" algn="ctr">
              <a:lnSpc>
                <a:spcPts val="4260"/>
              </a:lnSpc>
              <a:spcBef>
                <a:spcPts val="0"/>
              </a:spcBef>
              <a:buNone/>
            </a:pPr>
            <a:r>
              <a:rPr lang="en-US" sz="3600" b="1" kern="100" dirty="0">
                <a:solidFill>
                  <a:schemeClr val="accent1"/>
                </a:solidFill>
                <a:effectLst/>
                <a:latin typeface="Aptos" panose="020B00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855.837.4448 </a:t>
            </a:r>
          </a:p>
        </p:txBody>
      </p:sp>
    </p:spTree>
    <p:extLst>
      <p:ext uri="{BB962C8B-B14F-4D97-AF65-F5344CB8AC3E}">
        <p14:creationId xmlns:p14="http://schemas.microsoft.com/office/powerpoint/2010/main" val="32471158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5068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Audio Recording Jun 18, 2026 at 8:26:05 AM">
            <a:hlinkClick r:id="" action="ppaction://media"/>
            <a:extLst>
              <a:ext uri="{FF2B5EF4-FFF2-40B4-BE49-F238E27FC236}">
                <a16:creationId xmlns:a16="http://schemas.microsoft.com/office/drawing/2014/main" id="{F2481D0B-DC20-1B07-4D69-1D235F907A4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0363200" y="215106"/>
            <a:ext cx="812800" cy="812800"/>
          </a:xfrm>
          <a:prstGeom prst="rect">
            <a:avLst/>
          </a:prstGeom>
        </p:spPr>
      </p:pic>
      <p:pic>
        <p:nvPicPr>
          <p:cNvPr id="6" name="Picture 5" descr="A blue and black background&#10;&#10;AI-generated content may be incorrect.">
            <a:extLst>
              <a:ext uri="{FF2B5EF4-FFF2-40B4-BE49-F238E27FC236}">
                <a16:creationId xmlns:a16="http://schemas.microsoft.com/office/drawing/2014/main" id="{396D368A-91FC-87B9-E790-694D7266BD67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t="52140" b="30947"/>
          <a:stretch/>
        </p:blipFill>
        <p:spPr>
          <a:xfrm>
            <a:off x="0" y="0"/>
            <a:ext cx="12192000" cy="1463676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2BEB7F9-B1A5-1E83-A335-935323A527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bg1"/>
                </a:solidFill>
              </a:rPr>
              <a:t>eSight Go Software Update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F33C8F5-E337-E070-B40C-3488E593AC5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8" y="1797013"/>
            <a:ext cx="10177131" cy="4695862"/>
          </a:xfrm>
        </p:spPr>
        <p:txBody>
          <a:bodyPr>
            <a:normAutofit fontScale="92500"/>
          </a:bodyPr>
          <a:lstStyle/>
          <a:p>
            <a:pPr marL="0" marR="0" indent="0">
              <a:lnSpc>
                <a:spcPct val="150000"/>
              </a:lnSpc>
              <a:spcBef>
                <a:spcPts val="1600"/>
              </a:spcBef>
              <a:buNone/>
            </a:pPr>
            <a:r>
              <a:rPr lang="en-US" b="1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A software update, Version 5.3, will be available for your eSight Go starting on </a:t>
            </a:r>
            <a:r>
              <a:rPr lang="en-US" b="1" kern="100" dirty="0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June 22, 2026</a:t>
            </a:r>
            <a:r>
              <a:rPr lang="en-US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.  </a:t>
            </a:r>
          </a:p>
          <a:p>
            <a:pPr>
              <a:lnSpc>
                <a:spcPct val="150000"/>
              </a:lnSpc>
              <a:spcBef>
                <a:spcPts val="1600"/>
              </a:spcBef>
            </a:pPr>
            <a:r>
              <a:rPr lang="en-US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Your eSight Go will receive the update the next time you connect to Wi-Fi after this date. </a:t>
            </a:r>
          </a:p>
          <a:p>
            <a:pPr>
              <a:lnSpc>
                <a:spcPct val="150000"/>
              </a:lnSpc>
              <a:spcBef>
                <a:spcPts val="1600"/>
              </a:spcBef>
            </a:pPr>
            <a:r>
              <a:rPr lang="en-US" kern="100" dirty="0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Updating your eSight Go</a:t>
            </a:r>
            <a:r>
              <a:rPr lang="en-US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will make sure you have the latest enhancements like </a:t>
            </a:r>
            <a:r>
              <a:rPr lang="en-US" kern="100" dirty="0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r</a:t>
            </a:r>
            <a:r>
              <a:rPr lang="en-US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eal-time adjustments to brightness, smoother contrast and color filters, customizable mode settings, and more. </a:t>
            </a:r>
            <a:endParaRPr lang="en-US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801232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2764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62BC805-2C77-B356-2CFC-27C6981528F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Audio Recording Feb 3, 2025 at 4:26:08 PM">
            <a:hlinkClick r:id="" action="ppaction://media"/>
            <a:extLst>
              <a:ext uri="{FF2B5EF4-FFF2-40B4-BE49-F238E27FC236}">
                <a16:creationId xmlns:a16="http://schemas.microsoft.com/office/drawing/2014/main" id="{2C846484-9AFC-A1B6-4DC2-D3387E5BCC5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0757786" y="297639"/>
            <a:ext cx="812800" cy="812800"/>
          </a:xfrm>
          <a:prstGeom prst="rect">
            <a:avLst/>
          </a:prstGeom>
        </p:spPr>
      </p:pic>
      <p:pic>
        <p:nvPicPr>
          <p:cNvPr id="4" name="Picture 3" descr="A blue and black background&#10;&#10;AI-generated content may be incorrect.">
            <a:extLst>
              <a:ext uri="{FF2B5EF4-FFF2-40B4-BE49-F238E27FC236}">
                <a16:creationId xmlns:a16="http://schemas.microsoft.com/office/drawing/2014/main" id="{7CEABBEC-16E9-0963-973E-509B8B969D66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t="52140" b="30947"/>
          <a:stretch/>
        </p:blipFill>
        <p:spPr>
          <a:xfrm>
            <a:off x="0" y="0"/>
            <a:ext cx="12192000" cy="1463676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AC536C6-A61B-C0CC-EBA6-F3EF138D04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bg1"/>
                </a:solidFill>
              </a:rPr>
              <a:t>eSight Go Software Update - Tips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9397958-8696-972A-D672-DFA25AA8EA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797013"/>
            <a:ext cx="10325987" cy="4486275"/>
          </a:xfrm>
        </p:spPr>
        <p:txBody>
          <a:bodyPr>
            <a:no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en-US" b="1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Here are a few tips as you prepare to update your software:</a:t>
            </a:r>
          </a:p>
          <a:p>
            <a:pPr marL="285750" indent="-285750">
              <a:lnSpc>
                <a:spcPct val="150000"/>
              </a:lnSpc>
              <a:spcBef>
                <a:spcPts val="0"/>
              </a:spcBef>
              <a:buFont typeface="Symbol" pitchFamily="2" charset="2"/>
              <a:buChar char=""/>
            </a:pPr>
            <a:r>
              <a:rPr lang="en-US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You may use your device during the upgrade process, but you’ll want to make sure you are </a:t>
            </a:r>
            <a:r>
              <a:rPr lang="en-US" b="1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plugged in to power</a:t>
            </a:r>
            <a:r>
              <a:rPr lang="en-US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using your charging cord. </a:t>
            </a:r>
          </a:p>
          <a:p>
            <a:pPr marL="0" indent="0">
              <a:lnSpc>
                <a:spcPct val="150000"/>
              </a:lnSpc>
              <a:spcBef>
                <a:spcPts val="1800"/>
              </a:spcBef>
              <a:buNone/>
            </a:pPr>
            <a:r>
              <a:rPr lang="en-US" i="1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Note: The update will not be successful if your eSight Go turns off during the process due to a low battery.</a:t>
            </a:r>
          </a:p>
        </p:txBody>
      </p:sp>
    </p:spTree>
    <p:extLst>
      <p:ext uri="{BB962C8B-B14F-4D97-AF65-F5344CB8AC3E}">
        <p14:creationId xmlns:p14="http://schemas.microsoft.com/office/powerpoint/2010/main" val="23852193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884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4BCEA2A-8635-2366-B1E6-F6CD18BBB7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Audio Recording Feb 3, 2025 at 4:27:20 PM">
            <a:hlinkClick r:id="" action="ppaction://media"/>
            <a:extLst>
              <a:ext uri="{FF2B5EF4-FFF2-40B4-BE49-F238E27FC236}">
                <a16:creationId xmlns:a16="http://schemas.microsoft.com/office/drawing/2014/main" id="{289085DD-DE01-830E-661B-CBA1349F351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0578684" y="293891"/>
            <a:ext cx="812800" cy="812800"/>
          </a:xfrm>
          <a:prstGeom prst="rect">
            <a:avLst/>
          </a:prstGeom>
        </p:spPr>
      </p:pic>
      <p:pic>
        <p:nvPicPr>
          <p:cNvPr id="4" name="Picture 3" descr="A blue and black background&#10;&#10;AI-generated content may be incorrect.">
            <a:extLst>
              <a:ext uri="{FF2B5EF4-FFF2-40B4-BE49-F238E27FC236}">
                <a16:creationId xmlns:a16="http://schemas.microsoft.com/office/drawing/2014/main" id="{BECA0C48-35A3-D63D-78FF-502E8B99908C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t="52140" b="30947"/>
          <a:stretch/>
        </p:blipFill>
        <p:spPr>
          <a:xfrm>
            <a:off x="0" y="0"/>
            <a:ext cx="12192000" cy="1463676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9BDD107-68A0-23D0-9531-D910B6D979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bg1"/>
                </a:solidFill>
              </a:rPr>
              <a:t>eSight Go Software Update – Tips </a:t>
            </a:r>
            <a:endParaRPr lang="en-US" sz="3000" dirty="0">
              <a:solidFill>
                <a:schemeClr val="bg1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CC6BB37-2B08-D86F-35ED-24964F1C41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8" y="1797013"/>
            <a:ext cx="10708759" cy="4486275"/>
          </a:xfrm>
        </p:spPr>
        <p:txBody>
          <a:bodyPr>
            <a:noAutofit/>
          </a:bodyPr>
          <a:lstStyle/>
          <a:p>
            <a:pPr marL="342900" indent="-342900">
              <a:lnSpc>
                <a:spcPct val="150000"/>
              </a:lnSpc>
              <a:buFont typeface="Symbol" pitchFamily="2" charset="2"/>
              <a:buChar char=""/>
            </a:pPr>
            <a:r>
              <a:rPr lang="en-US" b="1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You can start your update at night. </a:t>
            </a:r>
            <a:r>
              <a:rPr lang="en-US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Don’t worry about leaving your eSight Go device on overnight—your device will go into </a:t>
            </a:r>
            <a:br>
              <a:rPr lang="en-US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</a:br>
            <a:r>
              <a:rPr lang="en-US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sleep mode after the update is complete. </a:t>
            </a:r>
          </a:p>
          <a:p>
            <a:pPr marL="342900" marR="0" lvl="0" indent="-342900">
              <a:lnSpc>
                <a:spcPct val="150000"/>
              </a:lnSpc>
              <a:buFont typeface="Symbol" pitchFamily="2" charset="2"/>
              <a:buChar char=""/>
            </a:pPr>
            <a:r>
              <a:rPr lang="en-US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If your eSight Go device is turned off at the time of the update, the update will occur </a:t>
            </a:r>
            <a:r>
              <a:rPr lang="en-US" b="1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the next time you turn your device on </a:t>
            </a:r>
            <a:r>
              <a:rPr lang="en-US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and connect to Wi-Fi. </a:t>
            </a:r>
            <a:r>
              <a:rPr lang="en-US" kern="100" dirty="0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en-US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If this happens, follow the steps outlined below. </a:t>
            </a:r>
          </a:p>
        </p:txBody>
      </p:sp>
    </p:spTree>
    <p:extLst>
      <p:ext uri="{BB962C8B-B14F-4D97-AF65-F5344CB8AC3E}">
        <p14:creationId xmlns:p14="http://schemas.microsoft.com/office/powerpoint/2010/main" val="2961584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5724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6A34272-121D-6E4E-1C08-0C56B1EEF19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Audio Recording Jun 19, 2026 at 10:31:26 AM">
            <a:hlinkClick r:id="" action="ppaction://media"/>
            <a:extLst>
              <a:ext uri="{FF2B5EF4-FFF2-40B4-BE49-F238E27FC236}">
                <a16:creationId xmlns:a16="http://schemas.microsoft.com/office/drawing/2014/main" id="{4FFC1099-0436-ECB3-110F-04D04A0953E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0845800" y="325438"/>
            <a:ext cx="812800" cy="812800"/>
          </a:xfrm>
          <a:prstGeom prst="rect">
            <a:avLst/>
          </a:prstGeom>
        </p:spPr>
      </p:pic>
      <p:pic>
        <p:nvPicPr>
          <p:cNvPr id="5" name="Picture 4" descr="A blue and black background&#10;&#10;AI-generated content may be incorrect.">
            <a:extLst>
              <a:ext uri="{FF2B5EF4-FFF2-40B4-BE49-F238E27FC236}">
                <a16:creationId xmlns:a16="http://schemas.microsoft.com/office/drawing/2014/main" id="{773C0342-CE9D-DF7C-2BA5-A228F2C38082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t="52140" b="30947"/>
          <a:stretch/>
        </p:blipFill>
        <p:spPr>
          <a:xfrm>
            <a:off x="0" y="0"/>
            <a:ext cx="12192000" cy="1463676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A89E1D2-0A59-2E06-0057-A97A2CE34F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bg1"/>
                </a:solidFill>
              </a:rPr>
              <a:t>eSight Go Software Update – Instructions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F6CDA4B-D496-130E-24CA-84DD31C9E72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779307"/>
            <a:ext cx="9458195" cy="4550123"/>
          </a:xfrm>
        </p:spPr>
        <p:txBody>
          <a:bodyPr>
            <a:normAutofit/>
          </a:bodyPr>
          <a:lstStyle/>
          <a:p>
            <a:pPr marL="342900" marR="0" lvl="0" indent="-342900">
              <a:lnSpc>
                <a:spcPct val="150000"/>
              </a:lnSpc>
              <a:buFont typeface="+mj-lt"/>
              <a:buAutoNum type="arabicPeriod"/>
            </a:pPr>
            <a:r>
              <a:rPr lang="en-US" b="1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Connect your eSight Go </a:t>
            </a:r>
            <a:r>
              <a:rPr lang="en-US" b="1" kern="100" dirty="0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to p</a:t>
            </a:r>
            <a:r>
              <a:rPr lang="en-US" b="1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ower.</a:t>
            </a:r>
          </a:p>
          <a:p>
            <a:pPr lvl="1">
              <a:lnSpc>
                <a:spcPct val="150000"/>
              </a:lnSpc>
            </a:pPr>
            <a:r>
              <a:rPr lang="en-US" sz="2800" b="1" kern="100" dirty="0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P</a:t>
            </a:r>
            <a:r>
              <a:rPr lang="en-US" sz="2800" b="1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lug in </a:t>
            </a:r>
            <a:r>
              <a:rPr lang="en-US" sz="28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your eSight Go to power using the wall charger and cord provided.</a:t>
            </a:r>
          </a:p>
          <a:p>
            <a:pPr lvl="1">
              <a:lnSpc>
                <a:spcPct val="150000"/>
              </a:lnSpc>
            </a:pPr>
            <a:r>
              <a:rPr lang="en-US" sz="2800" b="1" kern="100" dirty="0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T</a:t>
            </a:r>
            <a:r>
              <a:rPr lang="en-US" sz="2800" b="1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urn on </a:t>
            </a:r>
            <a:r>
              <a:rPr lang="en-US" sz="28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your eSight Go.</a:t>
            </a:r>
            <a:endParaRPr lang="en-US" sz="2800" kern="100" dirty="0"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131320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964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F40224A-F09D-EB2B-9A67-108B13B121F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4F702742-BE06-787D-AF8D-60A5020D08D6}"/>
              </a:ext>
            </a:extLst>
          </p:cNvPr>
          <p:cNvSpPr/>
          <p:nvPr/>
        </p:nvSpPr>
        <p:spPr>
          <a:xfrm>
            <a:off x="10891503" y="2500712"/>
            <a:ext cx="812800" cy="812800"/>
          </a:xfrm>
          <a:prstGeom prst="rect">
            <a:avLst/>
          </a:prstGeom>
          <a:solidFill>
            <a:srgbClr val="156082">
              <a:alpha val="43922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Audio Recording Feb 4, 2025 at 5:40:26 PM">
            <a:hlinkClick r:id="" action="ppaction://media"/>
            <a:extLst>
              <a:ext uri="{FF2B5EF4-FFF2-40B4-BE49-F238E27FC236}">
                <a16:creationId xmlns:a16="http://schemas.microsoft.com/office/drawing/2014/main" id="{C40C73BE-82CE-5E72-AF72-E44706A180A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0908533" y="2496964"/>
            <a:ext cx="812800" cy="812800"/>
          </a:xfrm>
          <a:prstGeom prst="rect">
            <a:avLst/>
          </a:prstGeom>
        </p:spPr>
      </p:pic>
      <p:pic>
        <p:nvPicPr>
          <p:cNvPr id="8" name="Audio Recording Feb 3, 2025 at 4:45:37 PM">
            <a:hlinkClick r:id="" action="ppaction://media"/>
            <a:extLst>
              <a:ext uri="{FF2B5EF4-FFF2-40B4-BE49-F238E27FC236}">
                <a16:creationId xmlns:a16="http://schemas.microsoft.com/office/drawing/2014/main" id="{1FC16EAE-2AF5-FBCA-4BBA-AB98346CC799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072734" y="215106"/>
            <a:ext cx="812800" cy="812800"/>
          </a:xfrm>
          <a:prstGeom prst="rect">
            <a:avLst/>
          </a:prstGeom>
        </p:spPr>
      </p:pic>
      <p:pic>
        <p:nvPicPr>
          <p:cNvPr id="10" name="Picture 9" descr="A blue and black background&#10;&#10;AI-generated content may be incorrect.">
            <a:extLst>
              <a:ext uri="{FF2B5EF4-FFF2-40B4-BE49-F238E27FC236}">
                <a16:creationId xmlns:a16="http://schemas.microsoft.com/office/drawing/2014/main" id="{93DA53CA-23D5-07DB-7298-36B37FE428EB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 t="52140" b="30947"/>
          <a:stretch/>
        </p:blipFill>
        <p:spPr>
          <a:xfrm>
            <a:off x="0" y="0"/>
            <a:ext cx="12192000" cy="1463676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7BDC938-F0EA-BA8B-C674-79F7BDDB3B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bg1"/>
                </a:solidFill>
              </a:rPr>
              <a:t>eSight Go Software Update – Instructions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6300BDB8-5048-7105-A447-0A76E450BF41}"/>
              </a:ext>
            </a:extLst>
          </p:cNvPr>
          <p:cNvSpPr/>
          <p:nvPr/>
        </p:nvSpPr>
        <p:spPr>
          <a:xfrm>
            <a:off x="931103" y="2509284"/>
            <a:ext cx="10796144" cy="398359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A97B934-A9E1-6364-01B9-4BF20E82B68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771441"/>
            <a:ext cx="11013041" cy="4721434"/>
          </a:xfrm>
        </p:spPr>
        <p:txBody>
          <a:bodyPr>
            <a:noAutofit/>
          </a:bodyPr>
          <a:lstStyle/>
          <a:p>
            <a:pPr marL="514350" marR="0" lvl="0" indent="-514350">
              <a:lnSpc>
                <a:spcPct val="150000"/>
              </a:lnSpc>
              <a:buFont typeface="+mj-lt"/>
              <a:buAutoNum type="arabicPeriod" startAt="2"/>
            </a:pPr>
            <a:r>
              <a:rPr lang="en-US" b="1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Connect to a stable Wi-Fi Network.</a:t>
            </a:r>
            <a:r>
              <a:rPr lang="en-US" b="1" kern="100" dirty="0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endParaRPr lang="en-US" sz="2400" b="1" kern="100" dirty="0"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401638" marR="0" lvl="0" indent="0">
              <a:lnSpc>
                <a:spcPct val="150000"/>
              </a:lnSpc>
              <a:spcBef>
                <a:spcPts val="1600"/>
              </a:spcBef>
              <a:buNone/>
            </a:pPr>
            <a:r>
              <a:rPr lang="en-US" sz="2800" kern="100" dirty="0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How to connect your eSight Go to Wi-Fi:</a:t>
            </a:r>
            <a:endParaRPr lang="en-US" sz="2800" kern="100" dirty="0"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971550" lvl="1" indent="-514350">
              <a:lnSpc>
                <a:spcPct val="150000"/>
              </a:lnSpc>
              <a:buFont typeface="+mj-lt"/>
              <a:buAutoNum type="alphaLcParenR"/>
            </a:pPr>
            <a:r>
              <a:rPr lang="en-US" sz="28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Visit </a:t>
            </a:r>
            <a:r>
              <a:rPr lang="en-US" sz="2800" b="1" i="1" u="sng" kern="100" dirty="0">
                <a:solidFill>
                  <a:srgbClr val="467886"/>
                </a:solidFill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  <a:hlinkClick r:id="rId8" tooltip="Click here"/>
              </a:rPr>
              <a:t>http://www.esighteyewear.com/esight-go-support</a:t>
            </a:r>
            <a:r>
              <a:rPr lang="en-US" sz="2800" b="1" i="1" u="sng" kern="100" dirty="0">
                <a:solidFill>
                  <a:srgbClr val="467886"/>
                </a:solidFill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endParaRPr lang="en-US" sz="2800" b="1" i="1" u="sng" kern="100" dirty="0">
              <a:solidFill>
                <a:srgbClr val="467886"/>
              </a:solidFill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971550" lvl="1" indent="-514350">
              <a:lnSpc>
                <a:spcPct val="150000"/>
              </a:lnSpc>
              <a:buFont typeface="+mj-lt"/>
              <a:buAutoNum type="alphaLcParenR"/>
            </a:pPr>
            <a:r>
              <a:rPr lang="en-US" sz="28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Under “</a:t>
            </a:r>
            <a:r>
              <a:rPr lang="en-US" sz="2800" i="1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Setup eSight Go using your Mobile Phone,” </a:t>
            </a:r>
            <a:br>
              <a:rPr lang="en-US" sz="2800" i="1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</a:br>
            <a:r>
              <a:rPr lang="en-US" sz="2800" i="1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select the appropriate app for your phone.</a:t>
            </a:r>
            <a:r>
              <a:rPr lang="en-US" sz="28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</a:p>
          <a:p>
            <a:pPr marL="457200" lvl="1" indent="0">
              <a:lnSpc>
                <a:spcPct val="150000"/>
              </a:lnSpc>
              <a:buNone/>
            </a:pPr>
            <a:endParaRPr lang="en-US" sz="2800" kern="100" dirty="0"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811066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204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2204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3174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  <p:audio>
              <p:cMediaNode vol="8000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0D787BA-BE4B-F522-2A1D-69FA778A5D6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E2FA79E2-1164-CDDC-1C5E-7D7D5F85C6F8}"/>
              </a:ext>
            </a:extLst>
          </p:cNvPr>
          <p:cNvSpPr/>
          <p:nvPr/>
        </p:nvSpPr>
        <p:spPr>
          <a:xfrm>
            <a:off x="10538038" y="2616200"/>
            <a:ext cx="812800" cy="812800"/>
          </a:xfrm>
          <a:prstGeom prst="rect">
            <a:avLst/>
          </a:prstGeom>
          <a:solidFill>
            <a:srgbClr val="156082">
              <a:alpha val="43922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Audio Recording Feb 4, 2025 at 5:20:51 PM">
            <a:hlinkClick r:id="" action="ppaction://media"/>
            <a:extLst>
              <a:ext uri="{FF2B5EF4-FFF2-40B4-BE49-F238E27FC236}">
                <a16:creationId xmlns:a16="http://schemas.microsoft.com/office/drawing/2014/main" id="{A0427BB5-42AA-C987-AED4-BDD5DF15F16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0538038" y="2616200"/>
            <a:ext cx="812800" cy="812800"/>
          </a:xfrm>
          <a:prstGeom prst="rect">
            <a:avLst/>
          </a:prstGeom>
        </p:spPr>
      </p:pic>
      <p:pic>
        <p:nvPicPr>
          <p:cNvPr id="5" name="Picture 4" descr="A blue and black background&#10;&#10;AI-generated content may be incorrect.">
            <a:extLst>
              <a:ext uri="{FF2B5EF4-FFF2-40B4-BE49-F238E27FC236}">
                <a16:creationId xmlns:a16="http://schemas.microsoft.com/office/drawing/2014/main" id="{6A42C3BD-171B-E01A-A5ED-765DB9E4BE24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t="52140" b="30947"/>
          <a:stretch/>
        </p:blipFill>
        <p:spPr>
          <a:xfrm>
            <a:off x="0" y="0"/>
            <a:ext cx="12192000" cy="1463676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FBC6D10E-6913-74D1-F8A5-FEF636C76801}"/>
              </a:ext>
            </a:extLst>
          </p:cNvPr>
          <p:cNvSpPr/>
          <p:nvPr/>
        </p:nvSpPr>
        <p:spPr>
          <a:xfrm>
            <a:off x="931102" y="2615609"/>
            <a:ext cx="10422697" cy="407000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6F9C7A7-6F1D-2FB3-702A-05963647E7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bg1"/>
                </a:solidFill>
              </a:rPr>
              <a:t>eSight Go Software Update – Instructions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894DC1A-C58D-3D36-5D59-A16A5D1374B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771441"/>
            <a:ext cx="9879420" cy="4550123"/>
          </a:xfrm>
        </p:spPr>
        <p:txBody>
          <a:bodyPr>
            <a:noAutofit/>
          </a:bodyPr>
          <a:lstStyle/>
          <a:p>
            <a:pPr marL="514350" marR="0" lvl="0" indent="-514350">
              <a:lnSpc>
                <a:spcPct val="150000"/>
              </a:lnSpc>
              <a:buFont typeface="+mj-lt"/>
              <a:buAutoNum type="arabicPeriod" startAt="2"/>
            </a:pPr>
            <a:r>
              <a:rPr lang="en-US" b="1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Connect to a stable Wi-Fi Network </a:t>
            </a:r>
            <a:r>
              <a:rPr lang="en-US" i="1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(continued)</a:t>
            </a:r>
          </a:p>
          <a:p>
            <a:pPr marL="971550" lvl="1" indent="-514350">
              <a:lnSpc>
                <a:spcPct val="150000"/>
              </a:lnSpc>
              <a:spcBef>
                <a:spcPts val="1700"/>
              </a:spcBef>
              <a:buFont typeface="+mj-lt"/>
              <a:buAutoNum type="alphaLcParenR" startAt="3"/>
            </a:pPr>
            <a:r>
              <a:rPr lang="en-US" sz="28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Open the app and follow the instructions to pair your eSight Go.</a:t>
            </a:r>
          </a:p>
          <a:p>
            <a:pPr marL="971550" lvl="1" indent="-514350">
              <a:lnSpc>
                <a:spcPct val="150000"/>
              </a:lnSpc>
              <a:spcBef>
                <a:spcPts val="0"/>
              </a:spcBef>
              <a:buFont typeface="+mj-lt"/>
              <a:buAutoNum type="alphaLcParenR" startAt="3"/>
            </a:pPr>
            <a:r>
              <a:rPr lang="en-US" sz="28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Select </a:t>
            </a:r>
            <a:r>
              <a:rPr lang="en-US" sz="2800" b="1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“Connect to Wi-Fi” </a:t>
            </a:r>
            <a:r>
              <a:rPr lang="en-US" sz="28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in the app.</a:t>
            </a:r>
          </a:p>
          <a:p>
            <a:pPr marL="971550" lvl="1" indent="-514350">
              <a:lnSpc>
                <a:spcPct val="150000"/>
              </a:lnSpc>
              <a:spcBef>
                <a:spcPts val="0"/>
              </a:spcBef>
              <a:buFont typeface="+mj-lt"/>
              <a:buAutoNum type="alphaLcParenR" startAt="3"/>
            </a:pPr>
            <a:r>
              <a:rPr lang="en-US" sz="28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Choose your Wi-Fi network and enter your password.</a:t>
            </a:r>
          </a:p>
          <a:p>
            <a:pPr marL="971550" lvl="1" indent="-514350">
              <a:lnSpc>
                <a:spcPct val="150000"/>
              </a:lnSpc>
              <a:spcBef>
                <a:spcPts val="0"/>
              </a:spcBef>
              <a:buFont typeface="+mj-lt"/>
              <a:buAutoNum type="alphaLcParenR" startAt="3"/>
            </a:pPr>
            <a:r>
              <a:rPr lang="en-US" sz="28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Press </a:t>
            </a:r>
            <a:r>
              <a:rPr lang="en-US" sz="2800" b="1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“Connect</a:t>
            </a:r>
            <a:r>
              <a:rPr lang="en-US" sz="28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”—your eSight Go will connect automatically to your Wi-Fi network.</a:t>
            </a:r>
          </a:p>
        </p:txBody>
      </p:sp>
    </p:spTree>
    <p:extLst>
      <p:ext uri="{BB962C8B-B14F-4D97-AF65-F5344CB8AC3E}">
        <p14:creationId xmlns:p14="http://schemas.microsoft.com/office/powerpoint/2010/main" val="22618795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5980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27D62F4-CB66-4548-13AE-A54E4F9E379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Audio Recording Jul 25, 2025 at 11:09:25 AM">
            <a:hlinkClick r:id="" action="ppaction://media"/>
            <a:extLst>
              <a:ext uri="{FF2B5EF4-FFF2-40B4-BE49-F238E27FC236}">
                <a16:creationId xmlns:a16="http://schemas.microsoft.com/office/drawing/2014/main" id="{D39B7B70-20B2-FC20-5EDC-925A07AE9BF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0960100" y="172387"/>
            <a:ext cx="812800" cy="812800"/>
          </a:xfrm>
          <a:prstGeom prst="rect">
            <a:avLst/>
          </a:prstGeom>
        </p:spPr>
      </p:pic>
      <p:pic>
        <p:nvPicPr>
          <p:cNvPr id="5" name="Picture 4" descr="A blue and black background&#10;&#10;AI-generated content may be incorrect.">
            <a:extLst>
              <a:ext uri="{FF2B5EF4-FFF2-40B4-BE49-F238E27FC236}">
                <a16:creationId xmlns:a16="http://schemas.microsoft.com/office/drawing/2014/main" id="{3C99BBCC-9FE0-92F3-5C4A-9634090431B2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t="52140" b="30947"/>
          <a:stretch/>
        </p:blipFill>
        <p:spPr>
          <a:xfrm>
            <a:off x="0" y="0"/>
            <a:ext cx="12192000" cy="1463676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FE31FA80-BEB6-D2C0-A9C8-3A389D304FCA}"/>
              </a:ext>
            </a:extLst>
          </p:cNvPr>
          <p:cNvSpPr/>
          <p:nvPr/>
        </p:nvSpPr>
        <p:spPr>
          <a:xfrm>
            <a:off x="931102" y="2615609"/>
            <a:ext cx="10422697" cy="407000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12E4D50-384F-4B9B-60AD-493B390B60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bg1"/>
                </a:solidFill>
              </a:rPr>
              <a:t>eSight Go Software Update – Instructions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C4CBF9E-5D6C-7AEF-C534-A5D3D790168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771441"/>
            <a:ext cx="9879420" cy="4550123"/>
          </a:xfrm>
        </p:spPr>
        <p:txBody>
          <a:bodyPr>
            <a:noAutofit/>
          </a:bodyPr>
          <a:lstStyle/>
          <a:p>
            <a:pPr marL="514350" marR="0" lvl="0" indent="-514350">
              <a:lnSpc>
                <a:spcPct val="150000"/>
              </a:lnSpc>
              <a:buFont typeface="+mj-lt"/>
              <a:buAutoNum type="arabicPeriod" startAt="2"/>
            </a:pPr>
            <a:r>
              <a:rPr lang="en-US" b="1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Connect to a stable Wi-Fi Network </a:t>
            </a:r>
            <a:r>
              <a:rPr lang="en-US" i="1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(continued)</a:t>
            </a:r>
          </a:p>
          <a:p>
            <a:pPr marL="457200" lvl="1" indent="0">
              <a:lnSpc>
                <a:spcPct val="150000"/>
              </a:lnSpc>
              <a:buNone/>
            </a:pPr>
            <a:br>
              <a:rPr lang="en-US" dirty="0"/>
            </a:br>
            <a:r>
              <a:rPr lang="en-US" sz="2800" dirty="0"/>
              <a:t>NOTE: eSight Go is compatible only with 2.4 GHz Wi-Fi networks. It does not support 5 GHz Wi-Fi networks. </a:t>
            </a:r>
            <a:br>
              <a:rPr lang="en-US" sz="2800" dirty="0"/>
            </a:br>
            <a:r>
              <a:rPr lang="en-US" sz="2800" dirty="0"/>
              <a:t>Your network will need to be compatible with 2.4 GHz </a:t>
            </a:r>
            <a:br>
              <a:rPr lang="en-US" sz="2800" dirty="0"/>
            </a:br>
            <a:r>
              <a:rPr lang="en-US" sz="2800" dirty="0"/>
              <a:t>Wi-Fi networks for your eSight Go to use Wi-Fi.</a:t>
            </a:r>
          </a:p>
        </p:txBody>
      </p:sp>
    </p:spTree>
    <p:extLst>
      <p:ext uri="{BB962C8B-B14F-4D97-AF65-F5344CB8AC3E}">
        <p14:creationId xmlns:p14="http://schemas.microsoft.com/office/powerpoint/2010/main" val="4229006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524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764C4B-5E98-76AF-9695-97D05011F6A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udio Recording Feb 3, 2025 at 4:42:48 PM">
            <a:hlinkClick r:id="" action="ppaction://media"/>
            <a:extLst>
              <a:ext uri="{FF2B5EF4-FFF2-40B4-BE49-F238E27FC236}">
                <a16:creationId xmlns:a16="http://schemas.microsoft.com/office/drawing/2014/main" id="{E07D5346-A35F-1EFD-8842-A44028C15AC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0960100" y="199481"/>
            <a:ext cx="812800" cy="812800"/>
          </a:xfrm>
          <a:prstGeom prst="rect">
            <a:avLst/>
          </a:prstGeom>
        </p:spPr>
      </p:pic>
      <p:pic>
        <p:nvPicPr>
          <p:cNvPr id="6" name="Picture 5" descr="A blue and black background&#10;&#10;AI-generated content may be incorrect.">
            <a:extLst>
              <a:ext uri="{FF2B5EF4-FFF2-40B4-BE49-F238E27FC236}">
                <a16:creationId xmlns:a16="http://schemas.microsoft.com/office/drawing/2014/main" id="{36672729-84FD-110E-C66D-BFC7DBD5C455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t="52140" b="30947"/>
          <a:stretch/>
        </p:blipFill>
        <p:spPr>
          <a:xfrm>
            <a:off x="0" y="0"/>
            <a:ext cx="12192000" cy="1463676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5F51EBC-2858-FB87-8BFC-C0B85D2230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bg1"/>
                </a:solidFill>
              </a:rPr>
              <a:t>eSight Go Software Update – Instructions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DC0E5A4-1228-458C-0AA9-F081134A902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900781"/>
            <a:ext cx="10515599" cy="4351338"/>
          </a:xfrm>
        </p:spPr>
        <p:txBody>
          <a:bodyPr>
            <a:normAutofit/>
          </a:bodyPr>
          <a:lstStyle/>
          <a:p>
            <a:pPr marL="514350" marR="0" lvl="0" indent="-514350">
              <a:lnSpc>
                <a:spcPct val="115000"/>
              </a:lnSpc>
              <a:buFont typeface="+mj-lt"/>
              <a:buAutoNum type="arabicPeriod" startAt="3"/>
            </a:pPr>
            <a:r>
              <a:rPr lang="en-US" b="1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Click “OK” to start the software update.</a:t>
            </a:r>
            <a:endParaRPr lang="en-US" b="1" kern="100" dirty="0"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lvl="1">
              <a:lnSpc>
                <a:spcPct val="150000"/>
              </a:lnSpc>
            </a:pPr>
            <a:r>
              <a:rPr lang="en-US" sz="28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You will see a notification appear on your screen that the update is about to begin. </a:t>
            </a:r>
          </a:p>
          <a:p>
            <a:pPr lvl="1">
              <a:lnSpc>
                <a:spcPct val="150000"/>
              </a:lnSpc>
            </a:pPr>
            <a:r>
              <a:rPr lang="en-US" sz="2800" kern="1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Click “OK” to start the update process. 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224766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30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13250</TotalTime>
  <Words>739</Words>
  <Application>Microsoft Macintosh PowerPoint</Application>
  <PresentationFormat>Widescreen</PresentationFormat>
  <Paragraphs>57</Paragraphs>
  <Slides>14</Slides>
  <Notes>0</Notes>
  <HiddenSlides>0</HiddenSlides>
  <MMClips>15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20" baseType="lpstr">
      <vt:lpstr>Aptos</vt:lpstr>
      <vt:lpstr>Aptos Display</vt:lpstr>
      <vt:lpstr>Arial</vt:lpstr>
      <vt:lpstr>Bicyclette</vt:lpstr>
      <vt:lpstr>Symbol</vt:lpstr>
      <vt:lpstr>Office Theme</vt:lpstr>
      <vt:lpstr>eSight Go</vt:lpstr>
      <vt:lpstr>eSight Go Software Update</vt:lpstr>
      <vt:lpstr>eSight Go Software Update - Tips</vt:lpstr>
      <vt:lpstr>eSight Go Software Update – Tips </vt:lpstr>
      <vt:lpstr>eSight Go Software Update – Instructions</vt:lpstr>
      <vt:lpstr>eSight Go Software Update – Instructions</vt:lpstr>
      <vt:lpstr>eSight Go Software Update – Instructions</vt:lpstr>
      <vt:lpstr>eSight Go Software Update – Instructions</vt:lpstr>
      <vt:lpstr>eSight Go Software Update – Instructions</vt:lpstr>
      <vt:lpstr>eSight Go Software Update – Instructions</vt:lpstr>
      <vt:lpstr>eSight Go Software Update – Troubleshooting</vt:lpstr>
      <vt:lpstr>eSight Go – Companion App </vt:lpstr>
      <vt:lpstr>eSight Go 5.3 Update – New Features</vt:lpstr>
      <vt:lpstr>eSight Customer Service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Barendsen, Jamie</dc:creator>
  <cp:lastModifiedBy>Barendsen, Jamie</cp:lastModifiedBy>
  <cp:revision>31</cp:revision>
  <dcterms:created xsi:type="dcterms:W3CDTF">2025-01-20T22:19:25Z</dcterms:created>
  <dcterms:modified xsi:type="dcterms:W3CDTF">2026-06-19T17:32:35Z</dcterms:modified>
</cp:coreProperties>
</file>